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71" r:id="rId4"/>
    <p:sldId id="273" r:id="rId5"/>
    <p:sldId id="296" r:id="rId6"/>
    <p:sldId id="299" r:id="rId7"/>
    <p:sldId id="260" r:id="rId8"/>
    <p:sldId id="261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33FF"/>
    <a:srgbClr val="33CC33"/>
    <a:srgbClr val="99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42" autoAdjust="0"/>
  </p:normalViewPr>
  <p:slideViewPr>
    <p:cSldViewPr snapToGrid="0">
      <p:cViewPr varScale="1">
        <p:scale>
          <a:sx n="57" d="100"/>
          <a:sy n="57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7510F98A-8557-4932-B1D2-06A6206F0ECA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6401B143-D1D9-4D15-893C-A89DEEECF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247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14DA8367-9277-4B36-9163-69E1DC07F90C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5D48A7B0-C575-4E00-8A7C-5253D164F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95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耳ときこえについてのお話をします。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88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第２問　補聴器は遠くの音や声も大きくしてくれる。〇か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5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答えは、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です。補聴器のマイクは近くの音や声を集めて大きくする器械です。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22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第３問　補聴器はぬれると壊れる。　〇か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4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答えは〇です。補聴器は電気で動く器械なので、水には弱いです。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6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第４問　補聴器１台の値段は、ゲーム機１台分と同じである。〇か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157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答えは</a:t>
            </a:r>
            <a:r>
              <a:rPr kumimoji="1" lang="en-US" altLang="ja-JP" dirty="0" smtClean="0"/>
              <a:t>×</a:t>
            </a:r>
            <a:r>
              <a:rPr kumimoji="1" lang="ja-JP" altLang="en-US" smtClean="0"/>
              <a:t>です。ゲーム機は</a:t>
            </a:r>
            <a:r>
              <a:rPr kumimoji="1" lang="ja-JP" altLang="en-US" dirty="0" smtClean="0"/>
              <a:t>１台３万円です。それが５つ分で片方の耳の補聴器が買えます。補聴器は２台必要なので、高いです。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03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ここで、ことば</a:t>
            </a:r>
            <a:r>
              <a:rPr kumimoji="1" lang="ja-JP" altLang="en-US" dirty="0" err="1" smtClean="0"/>
              <a:t>なぞなぞ</a:t>
            </a:r>
            <a:r>
              <a:rPr kumimoji="1" lang="ja-JP" altLang="en-US" dirty="0" smtClean="0"/>
              <a:t>をしてみましょう。３問あります。全部わかったかな？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71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答えは、①とまと　　②ケーキ　　③おたまじゃくし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975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次に、つながる言葉を答えましょう。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問あります。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26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答えは①パー　②チョキ　③カラス　④ラケット　⑤ケチャップ　　⑥した　⑦たたく　でした。何問正解したかな？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23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耳は、音や声をきいたり、身体のバランスをとるのに大切な器官です。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67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最後に、関係のあることばを　考えましょう。学校に関係のある言葉はいっぱいあるよね。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916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どんなこたえがあったかな。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79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耳は大切です。学校でも耳鼻科健診や聴力検査がありますね。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1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耳が聞こえにくいと大事な情報が入らず危険です。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73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ここで、少し、耳をふさいで、先生の言う言葉を聞いてみて下さい。　「わたし・はなし」、「すき・つき」、「いち・しち」　どうでしたか？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84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しっかりとききとれましたか？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25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補聴器をしているお友達に出会ったことがありますか？補聴器は耳が聞こえにくい人を助ける道具です。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13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ここで、補聴器クイズをしてみましょう。第１問、補聴器は、人の声だけを大きくしてくれる器械である。〇か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779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答えは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です。人の声以外にもいろいろな音を大きくする器械です。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A7B0-C575-4E00-8A7C-5253D164F1F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89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7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3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6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9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78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98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85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0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20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96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9AF2-481D-48B7-BDCC-98BFE5EE35C9}" type="datetimeFigureOut">
              <a:rPr kumimoji="1" lang="ja-JP" altLang="en-US" smtClean="0"/>
              <a:t>2020/5/26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E460-B80C-484A-8171-3AC6CA8E73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53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18.png"/><Relationship Id="rId2" Type="http://schemas.microsoft.com/office/2007/relationships/media" Target="../media/media14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5.m4a"/><Relationship Id="rId7" Type="http://schemas.openxmlformats.org/officeDocument/2006/relationships/image" Target="../media/image3.png"/><Relationship Id="rId2" Type="http://schemas.microsoft.com/office/2007/relationships/media" Target="../media/media15.m4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6.m4a"/><Relationship Id="rId7" Type="http://schemas.openxmlformats.org/officeDocument/2006/relationships/image" Target="../media/image21.png"/><Relationship Id="rId2" Type="http://schemas.microsoft.com/office/2007/relationships/media" Target="../media/media16.m4a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7.m4a"/><Relationship Id="rId7" Type="http://schemas.openxmlformats.org/officeDocument/2006/relationships/image" Target="../media/image23.jpg"/><Relationship Id="rId2" Type="http://schemas.microsoft.com/office/2007/relationships/media" Target="../media/media17.m4a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7" Type="http://schemas.openxmlformats.org/officeDocument/2006/relationships/image" Target="../media/image26.png"/><Relationship Id="rId2" Type="http://schemas.microsoft.com/office/2007/relationships/media" Target="../media/media18.m4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audio" Target="../media/media19.m4a"/><Relationship Id="rId7" Type="http://schemas.openxmlformats.org/officeDocument/2006/relationships/image" Target="../media/image27.png"/><Relationship Id="rId12" Type="http://schemas.openxmlformats.org/officeDocument/2006/relationships/image" Target="../media/image3.png"/><Relationship Id="rId2" Type="http://schemas.microsoft.com/office/2007/relationships/media" Target="../media/media19.m4a"/><Relationship Id="rId1" Type="http://schemas.openxmlformats.org/officeDocument/2006/relationships/tags" Target="../tags/tag12.xml"/><Relationship Id="rId6" Type="http://schemas.openxmlformats.org/officeDocument/2006/relationships/hyperlink" Target="https://www.google.co.jp/url?sa=i&amp;url=https://gentle-download.com/marker-real-peacesign4/&amp;psig=AOvVaw0x8UU_sjKfZCgk8YdfKhV7&amp;ust=1590022234422000&amp;source=images&amp;cd=vfe&amp;ved=0CAIQjRxqFwoTCJCBxY6cwekCFQAAAAAdAAAAABAD" TargetMode="External"/><Relationship Id="rId11" Type="http://schemas.openxmlformats.org/officeDocument/2006/relationships/image" Target="../media/image31.jp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3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Relationship Id="rId1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7" Type="http://schemas.openxmlformats.org/officeDocument/2006/relationships/image" Target="../media/image34.jpeg"/><Relationship Id="rId2" Type="http://schemas.microsoft.com/office/2007/relationships/media" Target="../media/media21.m4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8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271016"/>
            <a:ext cx="12192000" cy="1426463"/>
          </a:xfrm>
        </p:spPr>
        <p:txBody>
          <a:bodyPr>
            <a:normAutofit/>
          </a:bodyPr>
          <a:lstStyle/>
          <a:p>
            <a:r>
              <a:rPr kumimoji="1" lang="ja-JP" altLang="en-US" sz="9000" u="sng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耳と きこえに ついて</a:t>
            </a:r>
            <a:endParaRPr kumimoji="1" lang="ja-JP" altLang="en-US" sz="9000" u="sng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98914" y="4151376"/>
            <a:ext cx="9263744" cy="2148840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ふじみが</a:t>
            </a:r>
            <a:r>
              <a:rPr kumimoji="1"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おか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endParaRPr kumimoji="1"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きこえとことばの教室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837038" y="4937760"/>
            <a:ext cx="1812417" cy="791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きょうし</a:t>
            </a:r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つ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AutoShape 2" descr="補聴器を付けた子供のイラスト（男の子） | かわいいフリー素材集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4" descr="補聴器を付けた子供のイラスト（男の子） | かわいいフリー素材集 ..."/>
          <p:cNvSpPr>
            <a:spLocks noChangeAspect="1" noChangeArrowheads="1"/>
          </p:cNvSpPr>
          <p:nvPr/>
        </p:nvSpPr>
        <p:spPr bwMode="auto">
          <a:xfrm flipH="1" flipV="1">
            <a:off x="520700" y="320675"/>
            <a:ext cx="1641940" cy="16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76" y="2940635"/>
            <a:ext cx="2057400" cy="22193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876" y="4072189"/>
            <a:ext cx="2057400" cy="22193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652530" y="3949218"/>
            <a:ext cx="199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しょうが</a:t>
            </a:r>
            <a:r>
              <a:rPr kumimoji="1" lang="ja-JP" altLang="en-US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っ</a:t>
            </a:r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こう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1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26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9"/>
    </mc:Choice>
    <mc:Fallback>
      <p:transition spd="slow" advTm="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5" grpId="0"/>
    </p:bldLst>
  </p:timing>
  <p:extLst mod="1">
    <p:ext uri="{E180D4A7-C9FB-4DFB-919C-405C955672EB}">
      <p14:showEvtLst xmlns:p14="http://schemas.microsoft.com/office/powerpoint/2010/main">
        <p14:playEvt time="1239" objId="12"/>
        <p14:triggerEvt type="onClick" time="1239" objId="12"/>
        <p14:stopEvt time="7408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err="1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＜だい２も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</a:t>
            </a:r>
            <a:r>
              <a:rPr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うきは、遠くの 音や 声も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大きくしてくれる。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○か 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985499" y="2163703"/>
            <a:ext cx="995294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とお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957376" y="2163703"/>
            <a:ext cx="1329919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おと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469923" y="2163703"/>
            <a:ext cx="1329919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こえ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4882" y="433959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2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4"/>
    </mc:Choice>
    <mc:Fallback xmlns="">
      <p:transition spd="slow" advTm="14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6" grpId="0"/>
      <p:bldP spid="7" grpId="0"/>
      <p:bldP spid="9" grpId="0"/>
    </p:bldLst>
  </p:timing>
  <p:extLst>
    <p:ext uri="{E180D4A7-C9FB-4DFB-919C-405C955672EB}">
      <p14:showEvtLst xmlns:p14="http://schemas.microsoft.com/office/powerpoint/2010/main">
        <p14:playEvt time="2148" objId="2"/>
        <p14:triggerEvt type="onClick" time="2148" objId="2"/>
        <p14:stopEvt time="1451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</a:t>
            </a:r>
            <a:r>
              <a:rPr lang="ja-JP" altLang="en-US" sz="4800" u="sng" dirty="0" err="1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＜だい２も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  <a:r>
              <a:rPr lang="en-US" altLang="ja-JP" sz="48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</a:t>
            </a:r>
            <a:r>
              <a:rPr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うきの マイクは、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近く（前から）の 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音や 声を あつめて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大きく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す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る きかいです。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93" y="937071"/>
            <a:ext cx="1282692" cy="1386694"/>
          </a:xfrm>
          <a:prstGeom prst="rect">
            <a:avLst/>
          </a:prstGeom>
        </p:spPr>
      </p:pic>
      <p:sp>
        <p:nvSpPr>
          <p:cNvPr id="2" name="左右矢印 1"/>
          <p:cNvSpPr/>
          <p:nvPr/>
        </p:nvSpPr>
        <p:spPr>
          <a:xfrm>
            <a:off x="6789653" y="1493258"/>
            <a:ext cx="3915440" cy="274320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904445" y="1195754"/>
            <a:ext cx="3668305" cy="74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１～３メートル</a:t>
            </a:r>
            <a:endParaRPr kumimoji="1" lang="ja-JP" altLang="en-US" sz="36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73200" y="3386303"/>
            <a:ext cx="7594938" cy="842797"/>
            <a:chOff x="773200" y="3386303"/>
            <a:chExt cx="7594938" cy="842797"/>
          </a:xfrm>
        </p:grpSpPr>
        <p:sp>
          <p:nvSpPr>
            <p:cNvPr id="5" name="正方形/長方形 4"/>
            <p:cNvSpPr/>
            <p:nvPr/>
          </p:nvSpPr>
          <p:spPr>
            <a:xfrm>
              <a:off x="7510658" y="3386303"/>
              <a:ext cx="85748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こえ</a:t>
              </a:r>
              <a:endParaRPr kumimoji="1"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73200" y="3424428"/>
              <a:ext cx="85748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ちか</a:t>
              </a:r>
              <a:endParaRPr kumimoji="1"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94862" y="3399187"/>
              <a:ext cx="85748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まえ</a:t>
              </a:r>
              <a:endParaRPr kumimoji="1"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953509" y="3424428"/>
              <a:ext cx="85748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お</a:t>
              </a:r>
              <a:r>
                <a:rPr lang="ja-JP" altLang="en-US" sz="2400" dirty="0"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と</a:t>
              </a:r>
              <a:endParaRPr kumimoji="1"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2331" y="4778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2"/>
    </mc:Choice>
    <mc:Fallback xmlns="">
      <p:transition spd="slow" advTm="16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2" grpId="0" animBg="1"/>
      <p:bldP spid="7" grpId="0"/>
    </p:bldLst>
  </p:timing>
  <p:extLst>
    <p:ext uri="{E180D4A7-C9FB-4DFB-919C-405C955672EB}">
      <p14:showEvtLst xmlns:p14="http://schemas.microsoft.com/office/powerpoint/2010/main">
        <p14:playEvt time="1712" objId="4"/>
        <p14:triggerEvt type="onClick" time="1712" objId="4"/>
        <p14:stopEvt time="15854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err="1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＜だい３も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</a:t>
            </a:r>
            <a:r>
              <a:rPr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うきは、ぬれると こわれる。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○か 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7129" y="441511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0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6"/>
    </mc:Choice>
    <mc:Fallback xmlns="">
      <p:transition spd="slow" advTm="10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  <p:extLst>
    <p:ext uri="{E180D4A7-C9FB-4DFB-919C-405C955672EB}">
      <p14:showEvtLst xmlns:p14="http://schemas.microsoft.com/office/powerpoint/2010/main">
        <p14:playEvt time="1473" objId="2"/>
        <p14:triggerEvt type="onClick" time="1473" objId="2"/>
        <p14:stopEvt time="10300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</a:t>
            </a:r>
            <a:r>
              <a:rPr lang="ja-JP" altLang="en-US" sz="4800" u="sng" dirty="0" err="1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＜だい３も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  <a:r>
              <a:rPr lang="ja-JP" altLang="en-US" sz="48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</a:t>
            </a:r>
            <a:endParaRPr lang="en-US" altLang="ja-JP" sz="4800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</a:t>
            </a:r>
            <a:r>
              <a:rPr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うきは、電気で うごく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きかいなので、水には 弱いです。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つけたまま プールに 入れません。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4052" y="2489836"/>
            <a:ext cx="1396034" cy="1284351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10152454" y="2016255"/>
            <a:ext cx="1080000" cy="1533769"/>
            <a:chOff x="10021780" y="94759"/>
            <a:chExt cx="1080000" cy="1533769"/>
          </a:xfrm>
        </p:grpSpPr>
        <p:sp>
          <p:nvSpPr>
            <p:cNvPr id="9" name="禁止 8"/>
            <p:cNvSpPr/>
            <p:nvPr/>
          </p:nvSpPr>
          <p:spPr>
            <a:xfrm>
              <a:off x="10021780" y="548528"/>
              <a:ext cx="1080000" cy="1080000"/>
            </a:xfrm>
            <a:prstGeom prst="noSmoking">
              <a:avLst>
                <a:gd name="adj" fmla="val 1080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1395" y="94759"/>
              <a:ext cx="660769" cy="661988"/>
            </a:xfrm>
            <a:prstGeom prst="rect">
              <a:avLst/>
            </a:prstGeom>
          </p:spPr>
        </p:pic>
      </p:grpSp>
      <p:sp>
        <p:nvSpPr>
          <p:cNvPr id="20" name="正方形/長方形 19"/>
          <p:cNvSpPr/>
          <p:nvPr/>
        </p:nvSpPr>
        <p:spPr>
          <a:xfrm>
            <a:off x="5145556" y="2069949"/>
            <a:ext cx="114251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でん</a:t>
            </a:r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</a:t>
            </a:r>
            <a:endParaRPr lang="en-US" altLang="ja-JP" sz="24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135490" y="3368114"/>
            <a:ext cx="94892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よわ</a:t>
            </a:r>
            <a:endParaRPr lang="en-US" altLang="ja-JP" sz="24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2692" y="490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8"/>
    </mc:Choice>
    <mc:Fallback xmlns="">
      <p:transition spd="slow" advTm="1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20" grpId="0"/>
      <p:bldP spid="21" grpId="0"/>
    </p:bldLst>
  </p:timing>
  <p:extLst>
    <p:ext uri="{E180D4A7-C9FB-4DFB-919C-405C955672EB}">
      <p14:showEvtLst xmlns:p14="http://schemas.microsoft.com/office/powerpoint/2010/main">
        <p14:playEvt time="2785" objId="4"/>
        <p14:stopEvt time="14185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err="1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＜だい４も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</a:t>
            </a:r>
            <a:r>
              <a:rPr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一台の　ねだんは、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ゲームき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一台分と 同じで ある。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○か 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17527" y="3346727"/>
            <a:ext cx="2279813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だいぶん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58501" y="2116606"/>
            <a:ext cx="853159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だい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22731" y="3346727"/>
            <a:ext cx="1019635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おな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918" y="932330"/>
            <a:ext cx="609600" cy="6096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42" y="4402824"/>
            <a:ext cx="2455176" cy="2455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5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4"/>
    </mc:Choice>
    <mc:Fallback xmlns="">
      <p:transition spd="slow" advTm="15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6" grpId="0"/>
      <p:bldP spid="7" grpId="0"/>
      <p:bldP spid="8" grpId="0"/>
    </p:bldLst>
  </p:timing>
  <p:extLst>
    <p:ext uri="{E180D4A7-C9FB-4DFB-919C-405C955672EB}">
      <p14:showEvtLst xmlns:p14="http://schemas.microsoft.com/office/powerpoint/2010/main">
        <p14:playEvt time="4629" objId="4"/>
        <p14:stopEvt time="15277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err="1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＜だい４も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  <a:r>
              <a:rPr lang="en-US" altLang="ja-JP" sz="48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8213" y="2987505"/>
            <a:ext cx="1824475" cy="167851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042688" y="3424428"/>
            <a:ext cx="131468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＝</a:t>
            </a:r>
            <a:endParaRPr kumimoji="1" lang="ja-JP" altLang="en-US" sz="72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709193" y="5438419"/>
            <a:ext cx="3926816" cy="730046"/>
          </a:xfrm>
          <a:prstGeom prst="wedgeRoundRectCallout">
            <a:avLst>
              <a:gd name="adj1" fmla="val 29590"/>
              <a:gd name="adj2" fmla="val -162203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</a:t>
            </a:r>
            <a:r>
              <a:rPr lang="ja-JP" altLang="en-US" sz="36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台</a:t>
            </a:r>
            <a:r>
              <a:rPr lang="ja-JP" altLang="en-US" sz="36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ひつよう</a:t>
            </a:r>
            <a:endParaRPr lang="en-US" altLang="ja-JP" sz="36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3222" y="4837694"/>
            <a:ext cx="609600" cy="609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20" y="532329"/>
            <a:ext cx="2455176" cy="245517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43" y="474882"/>
            <a:ext cx="2455176" cy="245517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27" y="2371564"/>
            <a:ext cx="2455176" cy="245517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44" y="2311811"/>
            <a:ext cx="2455176" cy="245517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27" y="4210799"/>
            <a:ext cx="2455176" cy="2455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7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85"/>
    </mc:Choice>
    <mc:Fallback xmlns="">
      <p:transition spd="slow" advTm="24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6" grpId="0"/>
      <p:bldP spid="13" grpId="0" animBg="1"/>
    </p:bldLst>
  </p:timing>
  <p:extLst>
    <p:ext uri="{E180D4A7-C9FB-4DFB-919C-405C955672EB}">
      <p14:showEvtLst xmlns:p14="http://schemas.microsoft.com/office/powerpoint/2010/main">
        <p14:playEvt time="3511" objId="2"/>
        <p14:stopEvt time="22125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811"/>
          </a:xfrm>
        </p:spPr>
        <p:txBody>
          <a:bodyPr/>
          <a:lstStyle/>
          <a:p>
            <a:r>
              <a:rPr lang="ja-JP" altLang="en-US" dirty="0" smtClean="0"/>
              <a:t>　　　　　</a:t>
            </a:r>
            <a:r>
              <a:rPr lang="ja-JP" altLang="en-US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ことば</a:t>
            </a:r>
            <a:r>
              <a:rPr lang="ja-JP" altLang="en-US" b="1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なぞなぞ</a:t>
            </a:r>
            <a:endParaRPr kumimoji="1" lang="ja-JP" altLang="en-US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05936"/>
            <a:ext cx="10515600" cy="522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①上からよんでも　下からよんでも　おなじ　　　なまえの　あかい</a:t>
            </a:r>
            <a:r>
              <a:rPr lang="ja-JP" altLang="en-US" sz="4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40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や</a:t>
            </a:r>
            <a:r>
              <a:rPr lang="ja-JP" altLang="en-US" sz="4000" dirty="0" err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さ</a:t>
            </a:r>
            <a:r>
              <a:rPr lang="ja-JP" altLang="en-US" sz="40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いです。</a:t>
            </a:r>
            <a:endParaRPr lang="en-US" altLang="ja-JP" sz="40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40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②たんじょうびに　ろうそくをたてて　みん　　　　　なで　たべるものです。</a:t>
            </a:r>
            <a:endParaRPr lang="en-US" altLang="ja-JP" sz="40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40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③</a:t>
            </a:r>
            <a:r>
              <a:rPr lang="ja-JP" altLang="en-US" sz="4000" dirty="0" err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かえるの</a:t>
            </a:r>
            <a:r>
              <a:rPr lang="ja-JP" altLang="en-US" sz="40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子供です。やがて　てやあしが</a:t>
            </a:r>
            <a:endParaRPr lang="en-US" altLang="ja-JP" sz="40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でます。　　　　　　　　　</a:t>
            </a:r>
            <a:endParaRPr kumimoji="1" lang="ja-JP" altLang="en-US" sz="1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31036" y="1205345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7" y="16324"/>
            <a:ext cx="1295401" cy="13896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59" y="190305"/>
            <a:ext cx="1215631" cy="1215631"/>
          </a:xfrm>
          <a:prstGeom prst="rect">
            <a:avLst/>
          </a:prstGeom>
        </p:spPr>
      </p:pic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89917" y="37972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7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74"/>
    </mc:Choice>
    <mc:Fallback>
      <p:transition spd="slow" advTm="17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2122" objId="7"/>
        <p14:triggerEvt type="onClick" time="2122" objId="7"/>
        <p14:stopEvt time="15915" objId="7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kumimoji="1" lang="ja-JP" altLang="en-US" sz="6000" b="1" dirty="0" smtClean="0">
                <a:solidFill>
                  <a:schemeClr val="accent2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ことば</a:t>
            </a:r>
            <a:r>
              <a:rPr kumimoji="1" lang="ja-JP" alt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なぞなぞ</a:t>
            </a:r>
            <a:r>
              <a:rPr kumimoji="1" lang="ja-JP" altLang="en-US" sz="6000" b="1" dirty="0" smtClean="0">
                <a:solidFill>
                  <a:schemeClr val="accent2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のこたえ</a:t>
            </a:r>
            <a:endParaRPr kumimoji="1" lang="ja-JP" altLang="en-US" sz="6000" b="1" dirty="0">
              <a:solidFill>
                <a:schemeClr val="accent2">
                  <a:lumMod val="7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7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①　</a:t>
            </a:r>
            <a:r>
              <a:rPr kumimoji="1" lang="ja-JP" altLang="en-US" sz="7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トマト</a:t>
            </a:r>
            <a:endParaRPr kumimoji="1" lang="en-US" altLang="ja-JP" sz="7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8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② </a:t>
            </a:r>
            <a:r>
              <a:rPr lang="ja-JP" altLang="en-US" sz="8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ケーキ</a:t>
            </a:r>
            <a:endParaRPr lang="en-US" altLang="ja-JP" sz="8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3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kumimoji="1" lang="ja-JP" altLang="en-US" sz="8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③ </a:t>
            </a:r>
            <a:r>
              <a:rPr kumimoji="1" lang="ja-JP" altLang="en-US" sz="8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おたまじゃくし</a:t>
            </a:r>
            <a:endParaRPr kumimoji="1" lang="ja-JP" altLang="en-US" sz="8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35" y="1505083"/>
            <a:ext cx="1613930" cy="16139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88" y="2630800"/>
            <a:ext cx="2662081" cy="2017188"/>
          </a:xfrm>
          <a:prstGeom prst="rect">
            <a:avLst/>
          </a:prstGeom>
        </p:spPr>
      </p:pic>
      <p:pic>
        <p:nvPicPr>
          <p:cNvPr id="8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47814" y="1740990"/>
            <a:ext cx="609600" cy="6096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82" y="4918323"/>
            <a:ext cx="1246574" cy="113307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19" y="4929817"/>
            <a:ext cx="1371590" cy="1153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3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23"/>
    </mc:Choice>
    <mc:Fallback>
      <p:transition spd="slow" advTm="13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57" objId="8"/>
        <p14:triggerEvt type="onClick" time="1057" objId="8"/>
        <p14:stopEvt time="11042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0458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48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つながることばをこたえよう</a:t>
            </a:r>
            <a:endParaRPr kumimoji="1" lang="ja-JP" altLang="en-US" sz="4800" b="1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①パーにかつのはチョキ。グーにかつのは？</a:t>
            </a:r>
            <a:endParaRPr kumimoji="1"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②チョキにまけるのはパー。グーにまけるのは？</a:t>
            </a:r>
            <a:endParaRPr kumimoji="1"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③しろは　はくちょう。くろは？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④やきゅうはバット。テニスは？</a:t>
            </a:r>
            <a:endParaRPr kumimoji="1"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⑤パンにはジャム。オムレツには？　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⑥</a:t>
            </a:r>
            <a:r>
              <a:rPr kumimoji="1" lang="ja-JP" altLang="en-US" sz="36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みぎと</a:t>
            </a:r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ひだり。うえと？</a:t>
            </a:r>
            <a:endParaRPr kumimoji="1"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⑦ふえはふく。</a:t>
            </a:r>
            <a:r>
              <a:rPr lang="ja-JP" altLang="en-US" sz="36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てっきんは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　　　　　　　　　　　　　　　　　　　　　　　　　　　　　　　　　　　　　　　　参考文献　読み書きにつまずく子への国語教材集　　ナツメ社</a:t>
            </a:r>
            <a:endParaRPr kumimoji="1" lang="ja-JP" altLang="en-US" sz="1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55" y="2936631"/>
            <a:ext cx="3442645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26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29"/>
    </mc:Choice>
    <mc:Fallback>
      <p:transition spd="slow" advTm="14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116" objId="5"/>
        <p14:triggerEvt type="onClick" time="1117" objId="5"/>
        <p14:stopEvt time="10978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 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つながることばをこたえようのこたえ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2211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①パー</a:t>
            </a:r>
            <a:endParaRPr kumimoji="1"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②チョキ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③からす</a:t>
            </a:r>
            <a:endParaRPr kumimoji="1"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④ラケット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⑤ケチャップ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⑥した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⑦たたく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ピースサイン（Vサイン・チョキ）を作る手のイラスト4（マーカー ..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55" y="1614009"/>
            <a:ext cx="2027418" cy="153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30" y="3016971"/>
            <a:ext cx="1788561" cy="17443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63" y="3656556"/>
            <a:ext cx="1904112" cy="26308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03" y="3980309"/>
            <a:ext cx="1669184" cy="23071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19" y="4807650"/>
            <a:ext cx="2459182" cy="1733905"/>
          </a:xfrm>
          <a:prstGeom prst="rect">
            <a:avLst/>
          </a:prstGeom>
        </p:spPr>
      </p:pic>
      <p:pic>
        <p:nvPicPr>
          <p:cNvPr id="10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42678" y="1342907"/>
            <a:ext cx="632012" cy="6320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15" y="2183664"/>
            <a:ext cx="1876272" cy="187627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19" y="1458878"/>
            <a:ext cx="2166533" cy="155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81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21"/>
    </mc:Choice>
    <mc:Fallback>
      <p:transition spd="slow" advTm="2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201" objId="10"/>
        <p14:triggerEvt type="onClick" time="1201" objId="10"/>
        <p14:stopEvt time="25299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smtClean="0">
                <a:solidFill>
                  <a:srgbClr val="33CC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耳と きこえに ついて</a:t>
            </a:r>
            <a:endParaRPr lang="en-US" altLang="ja-JP" sz="4800" u="sng" dirty="0" smtClean="0">
              <a:solidFill>
                <a:srgbClr val="33CC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・耳の やくわ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り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は？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13" y="2686050"/>
            <a:ext cx="3514725" cy="3810000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 flipH="1">
            <a:off x="6959722" y="3076575"/>
            <a:ext cx="3613025" cy="3248026"/>
          </a:xfrm>
          <a:prstGeom prst="wedgeRoundRectCallout">
            <a:avLst>
              <a:gd name="adj1" fmla="val 63926"/>
              <a:gd name="adj2" fmla="val -21081"/>
              <a:gd name="adj3" fmla="val 16667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800" dirty="0" smtClean="0">
                <a:solidFill>
                  <a:schemeClr val="bg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・体の</a:t>
            </a:r>
            <a:endParaRPr lang="en-US" altLang="ja-JP" sz="4800" dirty="0" smtClean="0">
              <a:solidFill>
                <a:schemeClr val="bg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4800" dirty="0" smtClean="0">
                <a:solidFill>
                  <a:schemeClr val="bg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バランスを</a:t>
            </a:r>
            <a:endParaRPr lang="en-US" altLang="ja-JP" sz="4800" dirty="0" smtClean="0">
              <a:solidFill>
                <a:schemeClr val="bg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4800" dirty="0" smtClean="0">
                <a:solidFill>
                  <a:schemeClr val="bg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たも</a:t>
            </a:r>
            <a:r>
              <a:rPr lang="ja-JP" altLang="en-US" sz="4800" dirty="0">
                <a:solidFill>
                  <a:schemeClr val="bg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つ</a:t>
            </a:r>
            <a:endParaRPr kumimoji="1" lang="ja-JP" altLang="en-US" sz="4800" dirty="0">
              <a:solidFill>
                <a:schemeClr val="bg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29462" y="3076575"/>
            <a:ext cx="3523488" cy="3248026"/>
            <a:chOff x="1029462" y="3076575"/>
            <a:chExt cx="3523488" cy="3248026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1276350" y="3076575"/>
              <a:ext cx="3276600" cy="3248026"/>
            </a:xfrm>
            <a:prstGeom prst="wedgeRoundRectCallout">
              <a:avLst>
                <a:gd name="adj1" fmla="val 62486"/>
                <a:gd name="adj2" fmla="val -2078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4800" dirty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◎</a:t>
              </a:r>
              <a:r>
                <a:rPr lang="ja-JP" altLang="en-US" sz="48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音や</a:t>
              </a:r>
              <a:endParaRPr lang="en-US" altLang="ja-JP" sz="48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endParaRPr lang="en-US" altLang="ja-JP" sz="24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r>
                <a:rPr lang="ja-JP" altLang="en-US" sz="48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声を 聞く</a:t>
              </a:r>
              <a:endParaRPr kumimoji="1" lang="ja-JP" altLang="en-US" sz="48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654302" y="3311081"/>
              <a:ext cx="165354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お</a:t>
              </a:r>
              <a:r>
                <a:rPr lang="ja-JP" altLang="en-US" sz="2400" dirty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と</a:t>
              </a:r>
              <a:endParaRPr kumimoji="1"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029462" y="4432745"/>
              <a:ext cx="165354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こ</a:t>
              </a:r>
              <a:r>
                <a:rPr lang="ja-JP" altLang="en-US" sz="2400" dirty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え</a:t>
              </a:r>
              <a:endParaRPr kumimoji="1"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35174" y="4466273"/>
              <a:ext cx="165354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き</a:t>
              </a:r>
              <a:endParaRPr kumimoji="1"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72747" y="8919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02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1"/>
    </mc:Choice>
    <mc:Fallback xmlns="">
      <p:transition spd="slow" advTm="14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7" grpId="0" animBg="1"/>
    </p:bldLst>
  </p:timing>
  <p:extLst>
    <p:ext uri="{E180D4A7-C9FB-4DFB-919C-405C955672EB}">
      <p14:showEvtLst xmlns:p14="http://schemas.microsoft.com/office/powerpoint/2010/main">
        <p14:playEvt time="2159" objId="4"/>
        <p14:stopEvt time="13808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1491" y="360759"/>
            <a:ext cx="9469582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kumimoji="1" lang="ja-JP" altLang="en-US" sz="4000" b="1" dirty="0" smtClean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かんけいあることばを　かんがえよう</a:t>
            </a:r>
            <a:endParaRPr kumimoji="1" lang="ja-JP" altLang="en-US" sz="4000" b="1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4662054" y="3576419"/>
            <a:ext cx="2867891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と</a:t>
            </a:r>
            <a:endParaRPr kumimoji="1"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4829150" y="3686254"/>
            <a:ext cx="2700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学校</a:t>
            </a:r>
            <a:endParaRPr lang="en-US" altLang="ja-JP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lang="ja-JP" alt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といえば</a:t>
            </a:r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、</a:t>
            </a:r>
            <a:endParaRPr lang="en-US" altLang="ja-JP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7" name="直線コネクタ 6"/>
          <p:cNvCxnSpPr>
            <a:stCxn id="4" idx="1"/>
          </p:cNvCxnSpPr>
          <p:nvPr/>
        </p:nvCxnSpPr>
        <p:spPr>
          <a:xfrm flipH="1" flipV="1">
            <a:off x="4391765" y="3260602"/>
            <a:ext cx="690282" cy="483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6257926" y="2817787"/>
            <a:ext cx="6926" cy="67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6988360" y="3175692"/>
            <a:ext cx="708681" cy="530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3886200" y="4283157"/>
            <a:ext cx="859402" cy="20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7529945" y="4193516"/>
            <a:ext cx="775854" cy="5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6954773" y="4629751"/>
            <a:ext cx="775853" cy="454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 flipV="1">
            <a:off x="6069496" y="4767649"/>
            <a:ext cx="11231" cy="59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4736906" y="4629752"/>
            <a:ext cx="345141" cy="405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楕円 29"/>
          <p:cNvSpPr/>
          <p:nvPr/>
        </p:nvSpPr>
        <p:spPr>
          <a:xfrm>
            <a:off x="5371234" y="1871672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7526931" y="2523128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8305799" y="3744806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343093" y="2395297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せんえい</a:t>
            </a:r>
            <a:r>
              <a:rPr kumimoji="1" lang="ja-JP" altLang="en-US" dirty="0" err="1" smtClean="0"/>
              <a:t>せんせいせんせい</a:t>
            </a:r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2112610" y="3849758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707087" y="5017678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5558062" y="5270813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7697041" y="4767649"/>
            <a:ext cx="1787236" cy="9178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509372" y="2572767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せんせい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829150" y="6253796"/>
            <a:ext cx="692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　　　　　　　　　</a:t>
            </a:r>
            <a:endParaRPr kumimoji="1" lang="ja-JP" alt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02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36"/>
    </mc:Choice>
    <mc:Fallback>
      <p:transition spd="slow" advTm="21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530" objId="6"/>
        <p14:triggerEvt type="onClick" time="1530" objId="6"/>
        <p14:stopEvt time="19714" objId="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　</a:t>
            </a:r>
            <a:r>
              <a:rPr lang="ja-JP" altLang="en-US" dirty="0" smtClean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学校といえば・・・こたえ</a:t>
            </a:r>
            <a:endParaRPr kumimoji="1" lang="ja-JP" altLang="en-US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000" b="1" u="sng" dirty="0" smtClean="0"/>
              <a:t>こたえは、いくつもあるよ！！</a:t>
            </a:r>
            <a:endParaRPr lang="en-US" altLang="ja-JP" sz="4000" b="1" u="sng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・プール　・</a:t>
            </a:r>
            <a:r>
              <a:rPr kumimoji="1" lang="ja-JP" altLang="en-US" b="1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たい</a:t>
            </a:r>
            <a:r>
              <a:rPr kumimoji="1" lang="ja-JP" altLang="en-US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いくかん　・きゅうしょく　・さんすう</a:t>
            </a:r>
            <a:endParaRPr kumimoji="1" lang="en-US" altLang="ja-JP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・こくご　・ともだち　　・ゆうぐ　　・しゅくだい</a:t>
            </a:r>
            <a:endParaRPr kumimoji="1" lang="en-US" altLang="ja-JP" b="1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などなど、いっぱいかんがえて　みよう！</a:t>
            </a:r>
            <a:endParaRPr kumimoji="1" lang="ja-JP" altLang="en-US" b="1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4916" y="723106"/>
            <a:ext cx="609600" cy="609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4450976"/>
            <a:ext cx="1873623" cy="1873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21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25"/>
    </mc:Choice>
    <mc:Fallback>
      <p:transition spd="slow" advTm="24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898" objId="4"/>
        <p14:triggerEvt type="onClick" time="1898" objId="4"/>
        <p14:stopEvt time="23456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参考文献</a:t>
            </a:r>
            <a:endParaRPr kumimoji="1"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読み書き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につまずく子への国語教材集　　ナツメ社</a:t>
            </a: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ことば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のネットワーク　葛西ことばのテーブル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42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"/>
    </mc:Choice>
    <mc:Fallback xmlns="">
      <p:transition spd="slow" advTm="12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smtClean="0">
                <a:solidFill>
                  <a:srgbClr val="33CC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耳と きこえに ついて</a:t>
            </a:r>
            <a:endParaRPr lang="en-US" altLang="ja-JP" sz="4800" u="sng" dirty="0" smtClean="0">
              <a:solidFill>
                <a:srgbClr val="33CC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・耳は だい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じ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。だから 学校でも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56370" y="2498350"/>
            <a:ext cx="5744430" cy="3810000"/>
            <a:chOff x="597700" y="2503908"/>
            <a:chExt cx="5807862" cy="3810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987" y="2503908"/>
              <a:ext cx="3457575" cy="3810000"/>
            </a:xfrm>
            <a:prstGeom prst="rect">
              <a:avLst/>
            </a:prstGeom>
          </p:spPr>
        </p:pic>
        <p:sp>
          <p:nvSpPr>
            <p:cNvPr id="5" name="角丸四角形吹き出し 4"/>
            <p:cNvSpPr/>
            <p:nvPr/>
          </p:nvSpPr>
          <p:spPr>
            <a:xfrm>
              <a:off x="597700" y="3004229"/>
              <a:ext cx="2270187" cy="1521131"/>
            </a:xfrm>
            <a:prstGeom prst="wedgeRoundRectCallout">
              <a:avLst>
                <a:gd name="adj1" fmla="val 74333"/>
                <a:gd name="adj2" fmla="val -2609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err="1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じびか</a:t>
              </a:r>
              <a:endParaRPr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pPr algn="ctr"/>
              <a:r>
                <a:rPr lang="ja-JP" altLang="en-US" sz="3600" dirty="0" err="1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けん</a:t>
              </a:r>
              <a:r>
                <a:rPr lang="ja-JP" altLang="en-US" sz="36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し</a:t>
              </a:r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ん</a:t>
              </a:r>
              <a:endParaRPr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7019365" y="3105149"/>
            <a:ext cx="4136314" cy="2596403"/>
            <a:chOff x="7174131" y="3105150"/>
            <a:chExt cx="3981548" cy="237891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131" y="3105150"/>
              <a:ext cx="2087499" cy="2378916"/>
            </a:xfrm>
            <a:prstGeom prst="rect">
              <a:avLst/>
            </a:prstGeom>
          </p:spPr>
        </p:pic>
        <p:sp>
          <p:nvSpPr>
            <p:cNvPr id="6" name="角丸四角形吹き出し 5"/>
            <p:cNvSpPr/>
            <p:nvPr/>
          </p:nvSpPr>
          <p:spPr>
            <a:xfrm flipH="1">
              <a:off x="9261626" y="3105150"/>
              <a:ext cx="1894053" cy="1777746"/>
            </a:xfrm>
            <a:prstGeom prst="wedgeRoundRectCallout">
              <a:avLst>
                <a:gd name="adj1" fmla="val 63926"/>
                <a:gd name="adj2" fmla="val -21081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ちょう</a:t>
              </a:r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り</a:t>
              </a:r>
              <a:r>
                <a:rPr lang="ja-JP" altLang="en-US" sz="3600" dirty="0" err="1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ょく</a:t>
              </a:r>
              <a:endParaRPr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pPr algn="ctr"/>
              <a:r>
                <a:rPr lang="ja-JP" altLang="en-US" sz="36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けんさ</a:t>
              </a:r>
              <a:endParaRPr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05047" y="5091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5"/>
    </mc:Choice>
    <mc:Fallback xmlns="">
      <p:transition spd="slow" advTm="12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  <p:extLst>
    <p:ext uri="{E180D4A7-C9FB-4DFB-919C-405C955672EB}">
      <p14:showEvtLst xmlns:p14="http://schemas.microsoft.com/office/powerpoint/2010/main">
        <p14:playEvt time="1982" objId="7"/>
        <p14:stopEvt time="11935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smtClean="0">
                <a:solidFill>
                  <a:srgbClr val="33CC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耳と きこえに ついて</a:t>
            </a:r>
            <a:endParaRPr lang="en-US" altLang="ja-JP" sz="4800" u="sng" dirty="0" smtClean="0">
              <a:solidFill>
                <a:srgbClr val="33CC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・耳が 聞こえにくいと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31473" y="3733800"/>
            <a:ext cx="2786699" cy="2462593"/>
            <a:chOff x="331473" y="4100672"/>
            <a:chExt cx="2786699" cy="209572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73" y="4434268"/>
              <a:ext cx="1905000" cy="1762125"/>
            </a:xfrm>
            <a:prstGeom prst="rect">
              <a:avLst/>
            </a:prstGeom>
          </p:spPr>
        </p:pic>
        <p:grpSp>
          <p:nvGrpSpPr>
            <p:cNvPr id="8" name="グループ化 7"/>
            <p:cNvGrpSpPr/>
            <p:nvPr/>
          </p:nvGrpSpPr>
          <p:grpSpPr>
            <a:xfrm>
              <a:off x="1130916" y="4100672"/>
              <a:ext cx="1987256" cy="2086358"/>
              <a:chOff x="1127548" y="4189607"/>
              <a:chExt cx="1987256" cy="2086358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27548" y="4189607"/>
                <a:ext cx="1987256" cy="2086358"/>
              </a:xfrm>
              <a:prstGeom prst="rect">
                <a:avLst/>
              </a:prstGeom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1127548" y="4343400"/>
                <a:ext cx="514350" cy="647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74" r="39726"/>
            <a:stretch/>
          </p:blipFill>
          <p:spPr>
            <a:xfrm>
              <a:off x="1019582" y="4424905"/>
              <a:ext cx="464821" cy="1762125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599860" y="4481701"/>
              <a:ext cx="1653540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b="1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？</a:t>
              </a:r>
              <a:endParaRPr kumimoji="1" lang="ja-JP" altLang="en-US" sz="48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sp>
        <p:nvSpPr>
          <p:cNvPr id="5" name="楕円 4"/>
          <p:cNvSpPr/>
          <p:nvPr/>
        </p:nvSpPr>
        <p:spPr>
          <a:xfrm>
            <a:off x="3543720" y="2328437"/>
            <a:ext cx="3960000" cy="39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だい</a:t>
            </a:r>
            <a:r>
              <a:rPr lang="ja-JP" altLang="en-US" sz="40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じ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</a:t>
            </a:r>
            <a:endParaRPr kumimoji="1" lang="en-US" altLang="ja-JP" sz="4000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40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じょうほう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</a:t>
            </a:r>
            <a:endParaRPr kumimoji="1" lang="en-US" altLang="ja-JP" sz="4000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40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入らない</a:t>
            </a:r>
            <a:endParaRPr kumimoji="1" lang="ja-JP" altLang="en-US" sz="40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7700001" y="2319946"/>
            <a:ext cx="3960000" cy="39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きけん！</a:t>
            </a:r>
            <a:endParaRPr kumimoji="1" lang="en-US" altLang="ja-JP" sz="4800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764818" y="4518786"/>
            <a:ext cx="1640801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921383" y="939450"/>
            <a:ext cx="165354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5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52212" y="44823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3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0"/>
    </mc:Choice>
    <mc:Fallback xmlns="">
      <p:transition spd="slow" advTm="9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2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  <p:bldP spid="18" grpId="0" animBg="1"/>
      <p:bldP spid="20" grpId="0"/>
    </p:bldLst>
  </p:timing>
  <p:extLst>
    <p:ext uri="{E180D4A7-C9FB-4DFB-919C-405C955672EB}">
      <p14:showEvtLst xmlns:p14="http://schemas.microsoft.com/office/powerpoint/2010/main">
        <p14:playEvt time="1912" objId="15"/>
        <p14:stopEvt time="9215" objId="1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2024" y="182880"/>
            <a:ext cx="11814048" cy="653796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800" u="sng" dirty="0" smtClean="0">
                <a:solidFill>
                  <a:srgbClr val="33CC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耳</a:t>
            </a:r>
            <a:r>
              <a:rPr lang="ja-JP" altLang="en-US" sz="4800" u="sng" dirty="0">
                <a:solidFill>
                  <a:srgbClr val="33CC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 きこえに </a:t>
            </a:r>
            <a:r>
              <a:rPr lang="ja-JP" altLang="en-US" sz="4800" u="sng" dirty="0" smtClean="0">
                <a:solidFill>
                  <a:srgbClr val="33CC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ついて</a:t>
            </a:r>
            <a:endParaRPr lang="en-US" altLang="ja-JP" sz="4800" u="sng" dirty="0" smtClean="0">
              <a:solidFill>
                <a:srgbClr val="33CC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・耳を　ふさいで　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聞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いてみよう！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35" y="2878831"/>
            <a:ext cx="3973018" cy="367748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272278" y="942399"/>
            <a:ext cx="165354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2212" y="3325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0"/>
    </mc:Choice>
    <mc:Fallback xmlns="">
      <p:transition spd="slow" advTm="30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4" grpId="0"/>
    </p:bldLst>
  </p:timing>
  <p:extLst>
    <p:ext uri="{E180D4A7-C9FB-4DFB-919C-405C955672EB}">
      <p14:showEvtLst xmlns:p14="http://schemas.microsoft.com/office/powerpoint/2010/main">
        <p14:playEvt time="1657" objId="5"/>
        <p14:stopEvt time="29376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210312"/>
            <a:ext cx="11804904" cy="644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smtClean="0">
                <a:solidFill>
                  <a:srgbClr val="33CC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耳と きこえに ついて</a:t>
            </a:r>
            <a:endParaRPr lang="en-US" altLang="ja-JP" sz="4800" u="sng" dirty="0" smtClean="0">
              <a:solidFill>
                <a:srgbClr val="33CC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u="sng" dirty="0" smtClean="0">
              <a:solidFill>
                <a:srgbClr val="33CC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〇「わたし」 と 「はなし」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〇「すき」 と 「つき」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〇「いち」 と 「しち」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2976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8"/>
    </mc:Choice>
    <mc:Fallback xmlns="">
      <p:transition spd="slow" advTm="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55" objId="2"/>
        <p14:triggerEvt type="onClick" time="1755" objId="2"/>
        <p14:stopEvt time="678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err="1" smtClean="0">
                <a:solidFill>
                  <a:srgbClr val="3333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 smtClean="0">
                <a:solidFill>
                  <a:srgbClr val="3333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うきに ついて</a:t>
            </a:r>
            <a:endParaRPr lang="en-US" altLang="ja-JP" sz="4800" u="sng" dirty="0" smtClean="0">
              <a:solidFill>
                <a:srgbClr val="3333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・耳が 聞こえにくい 人を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たすける どう</a:t>
            </a:r>
            <a:r>
              <a:rPr kumimoji="1"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ぐです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49" y="2548774"/>
            <a:ext cx="3524250" cy="381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19937" y="936382"/>
            <a:ext cx="1653540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2609" y="4912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4"/>
    </mc:Choice>
    <mc:Fallback xmlns="">
      <p:transition spd="slow" advTm="14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6" grpId="1"/>
    </p:bldLst>
  </p:timing>
  <p:extLst>
    <p:ext uri="{E180D4A7-C9FB-4DFB-919C-405C955672EB}">
      <p14:showEvtLst xmlns:p14="http://schemas.microsoft.com/office/powerpoint/2010/main">
        <p14:playEvt time="2087" objId="4"/>
        <p14:triggerEvt type="onClick" time="2088" objId="4"/>
        <p14:stopEvt time="13998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u="sng" dirty="0" err="1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＜だい１も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</a:t>
            </a:r>
            <a:r>
              <a:rPr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うきは、人の 声だけを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大きくしてくれる きかいで ある。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○か 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か。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63360" y="2202521"/>
            <a:ext cx="2279813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</a:t>
            </a:r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え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9141" y="46168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8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0"/>
    </mc:Choice>
    <mc:Fallback xmlns="">
      <p:transition spd="slow" advTm="17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1"/>
    </p:bldLst>
  </p:timing>
  <p:extLst>
    <p:ext uri="{E180D4A7-C9FB-4DFB-919C-405C955672EB}">
      <p14:showEvtLst xmlns:p14="http://schemas.microsoft.com/office/powerpoint/2010/main">
        <p14:playEvt time="2418" objId="2"/>
        <p14:triggerEvt type="onClick" time="2419" objId="2"/>
        <p14:stopEvt time="16484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168" y="182880"/>
            <a:ext cx="11786616" cy="64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 smtClean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</a:t>
            </a:r>
            <a:r>
              <a:rPr lang="ja-JP" altLang="en-US" sz="4800" u="sng" dirty="0" err="1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 ○</a:t>
            </a:r>
            <a:r>
              <a:rPr lang="en-US" altLang="ja-JP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r>
              <a:rPr lang="ja-JP" altLang="en-US" sz="4800" u="sng" dirty="0">
                <a:solidFill>
                  <a:srgbClr val="99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クイズ</a:t>
            </a:r>
            <a:endParaRPr lang="en-US" altLang="ja-JP" sz="4800" u="sng" dirty="0">
              <a:solidFill>
                <a:srgbClr val="99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＜だい１も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ん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＞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  <a:r>
              <a:rPr lang="en-US" altLang="ja-JP" sz="48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</a:p>
          <a:p>
            <a:pPr marL="0" indent="0">
              <a:buNone/>
            </a:pPr>
            <a:endParaRPr kumimoji="1"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</a:t>
            </a:r>
            <a:r>
              <a:rPr lang="ja-JP" altLang="en-US" sz="4800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ほちょ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うきは、人の 声だけで なく</a:t>
            </a:r>
            <a:endParaRPr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いろいろな 音を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大きく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す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る きかいです。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en-US" altLang="ja-JP" sz="4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8654471" y="3733799"/>
            <a:ext cx="1979980" cy="1481667"/>
            <a:chOff x="7607807" y="3602769"/>
            <a:chExt cx="4058666" cy="2694398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0411198" y="5020054"/>
              <a:ext cx="1255275" cy="1277113"/>
              <a:chOff x="9610577" y="4130512"/>
              <a:chExt cx="2145244" cy="2167380"/>
            </a:xfrm>
          </p:grpSpPr>
          <p:sp>
            <p:nvSpPr>
              <p:cNvPr id="6" name="角丸四角形吹き出し 5"/>
              <p:cNvSpPr/>
              <p:nvPr/>
            </p:nvSpPr>
            <p:spPr>
              <a:xfrm flipH="1">
                <a:off x="9610577" y="4130512"/>
                <a:ext cx="2145244" cy="2167380"/>
              </a:xfrm>
              <a:prstGeom prst="wedgeRoundRectCallout">
                <a:avLst>
                  <a:gd name="adj1" fmla="val 79624"/>
                  <a:gd name="adj2" fmla="val -948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altLang="ja-JP" sz="48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3199" y="4340911"/>
                <a:ext cx="1800000" cy="1800000"/>
              </a:xfrm>
              <a:prstGeom prst="rect">
                <a:avLst/>
              </a:prstGeom>
            </p:spPr>
          </p:pic>
        </p:grpSp>
        <p:grpSp>
          <p:nvGrpSpPr>
            <p:cNvPr id="8" name="グループ化 7"/>
            <p:cNvGrpSpPr/>
            <p:nvPr/>
          </p:nvGrpSpPr>
          <p:grpSpPr>
            <a:xfrm>
              <a:off x="9884569" y="3602770"/>
              <a:ext cx="1255275" cy="1277113"/>
              <a:chOff x="6900625" y="2490248"/>
              <a:chExt cx="2145244" cy="2167380"/>
            </a:xfrm>
          </p:grpSpPr>
          <p:sp>
            <p:nvSpPr>
              <p:cNvPr id="9" name="角丸四角形吹き出し 8"/>
              <p:cNvSpPr/>
              <p:nvPr/>
            </p:nvSpPr>
            <p:spPr>
              <a:xfrm flipH="1">
                <a:off x="6900625" y="2490248"/>
                <a:ext cx="2145244" cy="2167380"/>
              </a:xfrm>
              <a:prstGeom prst="wedgeRoundRectCallout">
                <a:avLst>
                  <a:gd name="adj1" fmla="val 63805"/>
                  <a:gd name="adj2" fmla="val 38798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altLang="ja-JP" sz="48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3247" y="2867438"/>
                <a:ext cx="1800000" cy="1413000"/>
              </a:xfrm>
              <a:prstGeom prst="rect">
                <a:avLst/>
              </a:prstGeom>
            </p:spPr>
          </p:pic>
        </p:grpSp>
        <p:grpSp>
          <p:nvGrpSpPr>
            <p:cNvPr id="11" name="グループ化 10"/>
            <p:cNvGrpSpPr/>
            <p:nvPr/>
          </p:nvGrpSpPr>
          <p:grpSpPr>
            <a:xfrm>
              <a:off x="8052161" y="3602769"/>
              <a:ext cx="1255275" cy="1277113"/>
              <a:chOff x="2776145" y="2490248"/>
              <a:chExt cx="2145244" cy="2167380"/>
            </a:xfrm>
          </p:grpSpPr>
          <p:sp>
            <p:nvSpPr>
              <p:cNvPr id="12" name="角丸四角形吹き出し 11"/>
              <p:cNvSpPr/>
              <p:nvPr/>
            </p:nvSpPr>
            <p:spPr>
              <a:xfrm>
                <a:off x="2776145" y="2490248"/>
                <a:ext cx="2145244" cy="2167380"/>
              </a:xfrm>
              <a:prstGeom prst="wedgeRoundRectCallout">
                <a:avLst>
                  <a:gd name="adj1" fmla="val 67759"/>
                  <a:gd name="adj2" fmla="val 39233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altLang="ja-JP" sz="48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82" t="3844" r="2908" b="54374"/>
              <a:stretch/>
            </p:blipFill>
            <p:spPr>
              <a:xfrm>
                <a:off x="2953220" y="2867438"/>
                <a:ext cx="1791093" cy="1508289"/>
              </a:xfrm>
              <a:prstGeom prst="rect">
                <a:avLst/>
              </a:prstGeom>
            </p:spPr>
          </p:pic>
        </p:grpSp>
        <p:grpSp>
          <p:nvGrpSpPr>
            <p:cNvPr id="14" name="グループ化 13"/>
            <p:cNvGrpSpPr/>
            <p:nvPr/>
          </p:nvGrpSpPr>
          <p:grpSpPr>
            <a:xfrm>
              <a:off x="7607807" y="5020054"/>
              <a:ext cx="1258513" cy="1277113"/>
              <a:chOff x="333031" y="4157221"/>
              <a:chExt cx="2150778" cy="2167380"/>
            </a:xfrm>
          </p:grpSpPr>
          <p:sp>
            <p:nvSpPr>
              <p:cNvPr id="15" name="角丸四角形吹き出し 14"/>
              <p:cNvSpPr/>
              <p:nvPr/>
            </p:nvSpPr>
            <p:spPr>
              <a:xfrm>
                <a:off x="333031" y="4157221"/>
                <a:ext cx="2145244" cy="2167380"/>
              </a:xfrm>
              <a:prstGeom prst="wedgeRoundRectCallout">
                <a:avLst>
                  <a:gd name="adj1" fmla="val 79624"/>
                  <a:gd name="adj2" fmla="val -948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altLang="ja-JP" sz="48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285" y="4280438"/>
                <a:ext cx="2117524" cy="1872832"/>
              </a:xfrm>
              <a:prstGeom prst="rect">
                <a:avLst/>
              </a:prstGeom>
            </p:spPr>
          </p:pic>
        </p:grp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02" y="5079581"/>
            <a:ext cx="1282692" cy="138669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577781" y="2160380"/>
            <a:ext cx="880458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こえ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163961" y="3424428"/>
            <a:ext cx="880458" cy="804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</a:t>
            </a:r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</a:t>
            </a:r>
            <a:endParaRPr kumimoji="1"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83618" y="493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2"/>
    </mc:Choice>
    <mc:Fallback xmlns="">
      <p:transition spd="slow" advTm="12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18" grpId="0"/>
      <p:bldP spid="19" grpId="0"/>
    </p:bldLst>
  </p:timing>
  <p:extLst>
    <p:ext uri="{E180D4A7-C9FB-4DFB-919C-405C955672EB}">
      <p14:showEvtLst xmlns:p14="http://schemas.microsoft.com/office/powerpoint/2010/main">
        <p14:playEvt time="2425" objId="4"/>
        <p14:triggerEvt type="onClick" time="2425" objId="4"/>
        <p14:stopEvt time="11557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3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6|1.5|1.4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702</Words>
  <Application>Microsoft Office PowerPoint</Application>
  <PresentationFormat>ワイド画面</PresentationFormat>
  <Paragraphs>224</Paragraphs>
  <Slides>22</Slides>
  <Notes>21</Notes>
  <HiddenSlides>0</HiddenSlides>
  <MMClips>21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5" baseType="lpstr">
      <vt:lpstr>ＤＦ特太ゴシック体</vt:lpstr>
      <vt:lpstr>ＤＨＰ特太ゴシック体</vt:lpstr>
      <vt:lpstr>HGP創英角ｺﾞｼｯｸUB</vt:lpstr>
      <vt:lpstr>HGSｺﾞｼｯｸE</vt:lpstr>
      <vt:lpstr>HGS創英角ｺﾞｼｯｸUB</vt:lpstr>
      <vt:lpstr>HG創英角ｺﾞｼｯｸUB</vt:lpstr>
      <vt:lpstr>ＭＳ 明朝</vt:lpstr>
      <vt:lpstr>游ゴシック</vt:lpstr>
      <vt:lpstr>游ゴシック Light</vt:lpstr>
      <vt:lpstr>Arial</vt:lpstr>
      <vt:lpstr>Calibri</vt:lpstr>
      <vt:lpstr>Calibri Light</vt:lpstr>
      <vt:lpstr>Office Theme</vt:lpstr>
      <vt:lpstr>耳と きこえに 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ことばなぞなぞ</vt:lpstr>
      <vt:lpstr>　　ことばなぞなぞのこたえ</vt:lpstr>
      <vt:lpstr>　　つながることばをこたえよう</vt:lpstr>
      <vt:lpstr>　 つながることばをこたえようのこたえ</vt:lpstr>
      <vt:lpstr>　かんけいあることばを　かんがえよう</vt:lpstr>
      <vt:lpstr>　　学校といえば・・・こたえ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耳ときこえについて</dc:title>
  <dc:creator>Administrator</dc:creator>
  <cp:lastModifiedBy>昭島市</cp:lastModifiedBy>
  <cp:revision>240</cp:revision>
  <cp:lastPrinted>2020-05-20T02:42:21Z</cp:lastPrinted>
  <dcterms:created xsi:type="dcterms:W3CDTF">2017-06-18T00:56:39Z</dcterms:created>
  <dcterms:modified xsi:type="dcterms:W3CDTF">2020-05-26T04:56:58Z</dcterms:modified>
</cp:coreProperties>
</file>